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
  </p:notesMasterIdLst>
  <p:sldIdLst>
    <p:sldId id="256" r:id="rId2"/>
    <p:sldId id="257" r:id="rId3"/>
    <p:sldId id="258" r:id="rId4"/>
    <p:sldId id="259" r:id="rId5"/>
    <p:sldId id="260" r:id="rId6"/>
    <p:sldId id="261" r:id="rId7"/>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AD8"/>
    <a:srgbClr val="FF2F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01"/>
    <p:restoredTop sz="94731"/>
  </p:normalViewPr>
  <p:slideViewPr>
    <p:cSldViewPr snapToGrid="0" snapToObjects="1">
      <p:cViewPr>
        <p:scale>
          <a:sx n="125" d="100"/>
          <a:sy n="125" d="100"/>
        </p:scale>
        <p:origin x="1760" y="1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5F5464-94AE-D548-81A9-BEBBE93AC2B6}" type="datetimeFigureOut">
              <a:rPr kumimoji="1" lang="ja-JP" altLang="en-US" smtClean="0"/>
              <a:t>2019/7/19</a:t>
            </a:fld>
            <a:endParaRPr kumimoji="1" lang="ja-JP" altLang="en-US"/>
          </a:p>
        </p:txBody>
      </p:sp>
      <p:sp>
        <p:nvSpPr>
          <p:cNvPr id="4" name="スライド イメージ プレースホルダー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8AEB8-93F9-714E-B8EF-39A7744D3B79}" type="slidenum">
              <a:rPr kumimoji="1" lang="ja-JP" altLang="en-US" smtClean="0"/>
              <a:t>‹#›</a:t>
            </a:fld>
            <a:endParaRPr kumimoji="1" lang="ja-JP" altLang="en-US"/>
          </a:p>
        </p:txBody>
      </p:sp>
    </p:spTree>
    <p:extLst>
      <p:ext uri="{BB962C8B-B14F-4D97-AF65-F5344CB8AC3E}">
        <p14:creationId xmlns:p14="http://schemas.microsoft.com/office/powerpoint/2010/main" val="3867914242"/>
      </p:ext>
    </p:extLst>
  </p:cSld>
  <p:clrMap bg1="lt1" tx1="dk1" bg2="lt2" tx2="dk2" accent1="accent1" accent2="accent2" accent3="accent3" accent4="accent4" accent5="accent5" accent6="accent6" hlink="hlink" folHlink="folHlink"/>
  <p:notesStyle>
    <a:lvl1pPr marL="0" algn="l" defTabSz="713232" rtl="0" eaLnBrk="1" latinLnBrk="0" hangingPunct="1">
      <a:defRPr kumimoji="1" sz="936" kern="1200">
        <a:solidFill>
          <a:schemeClr val="tx1"/>
        </a:solidFill>
        <a:latin typeface="+mn-lt"/>
        <a:ea typeface="+mn-ea"/>
        <a:cs typeface="+mn-cs"/>
      </a:defRPr>
    </a:lvl1pPr>
    <a:lvl2pPr marL="356616" algn="l" defTabSz="713232" rtl="0" eaLnBrk="1" latinLnBrk="0" hangingPunct="1">
      <a:defRPr kumimoji="1" sz="936" kern="1200">
        <a:solidFill>
          <a:schemeClr val="tx1"/>
        </a:solidFill>
        <a:latin typeface="+mn-lt"/>
        <a:ea typeface="+mn-ea"/>
        <a:cs typeface="+mn-cs"/>
      </a:defRPr>
    </a:lvl2pPr>
    <a:lvl3pPr marL="713232" algn="l" defTabSz="713232" rtl="0" eaLnBrk="1" latinLnBrk="0" hangingPunct="1">
      <a:defRPr kumimoji="1" sz="936" kern="1200">
        <a:solidFill>
          <a:schemeClr val="tx1"/>
        </a:solidFill>
        <a:latin typeface="+mn-lt"/>
        <a:ea typeface="+mn-ea"/>
        <a:cs typeface="+mn-cs"/>
      </a:defRPr>
    </a:lvl3pPr>
    <a:lvl4pPr marL="1069848" algn="l" defTabSz="713232" rtl="0" eaLnBrk="1" latinLnBrk="0" hangingPunct="1">
      <a:defRPr kumimoji="1" sz="936" kern="1200">
        <a:solidFill>
          <a:schemeClr val="tx1"/>
        </a:solidFill>
        <a:latin typeface="+mn-lt"/>
        <a:ea typeface="+mn-ea"/>
        <a:cs typeface="+mn-cs"/>
      </a:defRPr>
    </a:lvl4pPr>
    <a:lvl5pPr marL="1426464" algn="l" defTabSz="713232" rtl="0" eaLnBrk="1" latinLnBrk="0" hangingPunct="1">
      <a:defRPr kumimoji="1" sz="936" kern="1200">
        <a:solidFill>
          <a:schemeClr val="tx1"/>
        </a:solidFill>
        <a:latin typeface="+mn-lt"/>
        <a:ea typeface="+mn-ea"/>
        <a:cs typeface="+mn-cs"/>
      </a:defRPr>
    </a:lvl5pPr>
    <a:lvl6pPr marL="1783080" algn="l" defTabSz="713232" rtl="0" eaLnBrk="1" latinLnBrk="0" hangingPunct="1">
      <a:defRPr kumimoji="1" sz="936" kern="1200">
        <a:solidFill>
          <a:schemeClr val="tx1"/>
        </a:solidFill>
        <a:latin typeface="+mn-lt"/>
        <a:ea typeface="+mn-ea"/>
        <a:cs typeface="+mn-cs"/>
      </a:defRPr>
    </a:lvl6pPr>
    <a:lvl7pPr marL="2139696" algn="l" defTabSz="713232" rtl="0" eaLnBrk="1" latinLnBrk="0" hangingPunct="1">
      <a:defRPr kumimoji="1" sz="936" kern="1200">
        <a:solidFill>
          <a:schemeClr val="tx1"/>
        </a:solidFill>
        <a:latin typeface="+mn-lt"/>
        <a:ea typeface="+mn-ea"/>
        <a:cs typeface="+mn-cs"/>
      </a:defRPr>
    </a:lvl7pPr>
    <a:lvl8pPr marL="2496312" algn="l" defTabSz="713232" rtl="0" eaLnBrk="1" latinLnBrk="0" hangingPunct="1">
      <a:defRPr kumimoji="1" sz="936" kern="1200">
        <a:solidFill>
          <a:schemeClr val="tx1"/>
        </a:solidFill>
        <a:latin typeface="+mn-lt"/>
        <a:ea typeface="+mn-ea"/>
        <a:cs typeface="+mn-cs"/>
      </a:defRPr>
    </a:lvl8pPr>
    <a:lvl9pPr marL="2852928" algn="l" defTabSz="713232" rtl="0" eaLnBrk="1" latinLnBrk="0" hangingPunct="1">
      <a:defRPr kumimoji="1" sz="93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1</a:t>
            </a:fld>
            <a:endParaRPr kumimoji="1" lang="ja-JP" altLang="en-US"/>
          </a:p>
        </p:txBody>
      </p:sp>
    </p:spTree>
    <p:extLst>
      <p:ext uri="{BB962C8B-B14F-4D97-AF65-F5344CB8AC3E}">
        <p14:creationId xmlns:p14="http://schemas.microsoft.com/office/powerpoint/2010/main" val="276103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2</a:t>
            </a:fld>
            <a:endParaRPr kumimoji="1" lang="ja-JP" altLang="en-US"/>
          </a:p>
        </p:txBody>
      </p:sp>
    </p:spTree>
    <p:extLst>
      <p:ext uri="{BB962C8B-B14F-4D97-AF65-F5344CB8AC3E}">
        <p14:creationId xmlns:p14="http://schemas.microsoft.com/office/powerpoint/2010/main" val="3740815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3</a:t>
            </a:fld>
            <a:endParaRPr kumimoji="1" lang="ja-JP" altLang="en-US"/>
          </a:p>
        </p:txBody>
      </p:sp>
    </p:spTree>
    <p:extLst>
      <p:ext uri="{BB962C8B-B14F-4D97-AF65-F5344CB8AC3E}">
        <p14:creationId xmlns:p14="http://schemas.microsoft.com/office/powerpoint/2010/main" val="317045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4</a:t>
            </a:fld>
            <a:endParaRPr kumimoji="1" lang="ja-JP" altLang="en-US"/>
          </a:p>
        </p:txBody>
      </p:sp>
    </p:spTree>
    <p:extLst>
      <p:ext uri="{BB962C8B-B14F-4D97-AF65-F5344CB8AC3E}">
        <p14:creationId xmlns:p14="http://schemas.microsoft.com/office/powerpoint/2010/main" val="498866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5</a:t>
            </a:fld>
            <a:endParaRPr kumimoji="1" lang="ja-JP" altLang="en-US"/>
          </a:p>
        </p:txBody>
      </p:sp>
    </p:spTree>
    <p:extLst>
      <p:ext uri="{BB962C8B-B14F-4D97-AF65-F5344CB8AC3E}">
        <p14:creationId xmlns:p14="http://schemas.microsoft.com/office/powerpoint/2010/main" val="2099891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E38AEB8-93F9-714E-B8EF-39A7744D3B79}" type="slidenum">
              <a:rPr kumimoji="1" lang="ja-JP" altLang="en-US" smtClean="0"/>
              <a:t>6</a:t>
            </a:fld>
            <a:endParaRPr kumimoji="1" lang="ja-JP" altLang="en-US"/>
          </a:p>
        </p:txBody>
      </p:sp>
    </p:spTree>
    <p:extLst>
      <p:ext uri="{BB962C8B-B14F-4D97-AF65-F5344CB8AC3E}">
        <p14:creationId xmlns:p14="http://schemas.microsoft.com/office/powerpoint/2010/main" val="2304202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625115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4155526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95443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242212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066219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59992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087563"/>
            <a:ext cx="3868340"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087563"/>
            <a:ext cx="3887391" cy="307049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154561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8101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176618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361286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ED45AE7-9900-3648-B7B0-92207AFF5CF1}" type="datetimeFigureOut">
              <a:rPr kumimoji="1" lang="ja-JP" altLang="en-US" smtClean="0"/>
              <a:t>2019/7/19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63696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4ED45AE7-9900-3648-B7B0-92207AFF5CF1}" type="datetimeFigureOut">
              <a:rPr kumimoji="1" lang="ja-JP" altLang="en-US" smtClean="0"/>
              <a:t>2019/7/19</a:t>
            </a:fld>
            <a:endParaRPr kumimoji="1" lang="ja-JP" alt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3BD310EC-65BA-3847-B949-65E17D5D9D66}" type="slidenum">
              <a:rPr kumimoji="1" lang="ja-JP" altLang="en-US" smtClean="0"/>
              <a:t>‹#›</a:t>
            </a:fld>
            <a:endParaRPr kumimoji="1" lang="ja-JP" altLang="en-US"/>
          </a:p>
        </p:txBody>
      </p:sp>
    </p:spTree>
    <p:extLst>
      <p:ext uri="{BB962C8B-B14F-4D97-AF65-F5344CB8AC3E}">
        <p14:creationId xmlns:p14="http://schemas.microsoft.com/office/powerpoint/2010/main" val="3508473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0" y="200024"/>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2508773" y="1496390"/>
            <a:ext cx="4126451" cy="584775"/>
          </a:xfrm>
          <a:prstGeom prst="rect">
            <a:avLst/>
          </a:prstGeom>
          <a:noFill/>
        </p:spPr>
        <p:txBody>
          <a:bodyPr wrap="square" rtlCol="0">
            <a:spAutoFit/>
          </a:bodyPr>
          <a:lstStyle/>
          <a:p>
            <a:pPr algn="ctr"/>
            <a:r>
              <a:rPr kumimoji="1" lang="ja-JP" altLang="en-US" sz="3200" b="1">
                <a:latin typeface="Noto Sans CJK JP Black" panose="020B0500000000000000" pitchFamily="34" charset="-128"/>
                <a:ea typeface="Noto Sans CJK JP Black" panose="020B0500000000000000" pitchFamily="34" charset="-128"/>
              </a:rPr>
              <a:t>プロジェクト演習</a:t>
            </a:r>
            <a:r>
              <a:rPr kumimoji="1" lang="en-US" altLang="ja-JP" sz="3200" b="1" dirty="0">
                <a:latin typeface="Noto Sans CJK JP Black" panose="020B0500000000000000" pitchFamily="34" charset="-128"/>
                <a:ea typeface="Noto Sans CJK JP Black" panose="020B0500000000000000" pitchFamily="34" charset="-128"/>
              </a:rPr>
              <a:t>NM</a:t>
            </a:r>
            <a:endParaRPr kumimoji="1" lang="ja-JP" altLang="en-US" sz="3200" b="1">
              <a:latin typeface="Noto Sans CJK JP Black" panose="020B0500000000000000" pitchFamily="34" charset="-128"/>
              <a:ea typeface="Noto Sans CJK JP Black" panose="020B0500000000000000" pitchFamily="34" charset="-128"/>
            </a:endParaRP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2508772" y="1096280"/>
            <a:ext cx="4126451" cy="400110"/>
          </a:xfrm>
          <a:prstGeom prst="rect">
            <a:avLst/>
          </a:prstGeom>
          <a:noFill/>
        </p:spPr>
        <p:txBody>
          <a:bodyPr wrap="square" rtlCol="0">
            <a:spAutoFit/>
          </a:bodyPr>
          <a:lstStyle/>
          <a:p>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Project exercise</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22" name="テキスト ボックス 21">
            <a:extLst>
              <a:ext uri="{FF2B5EF4-FFF2-40B4-BE49-F238E27FC236}">
                <a16:creationId xmlns:a16="http://schemas.microsoft.com/office/drawing/2014/main" id="{A2FE86A9-FF6E-C548-BA8D-B20804A66AC5}"/>
              </a:ext>
            </a:extLst>
          </p:cNvPr>
          <p:cNvSpPr txBox="1"/>
          <p:nvPr/>
        </p:nvSpPr>
        <p:spPr>
          <a:xfrm>
            <a:off x="2508771" y="2081165"/>
            <a:ext cx="4126451" cy="400110"/>
          </a:xfrm>
          <a:prstGeom prst="rect">
            <a:avLst/>
          </a:prstGeom>
          <a:noFill/>
        </p:spPr>
        <p:txBody>
          <a:bodyPr wrap="square" rtlCol="0">
            <a:spAutoFit/>
          </a:bodyPr>
          <a:lstStyle/>
          <a:p>
            <a:pPr algn="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Network Media</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26" name="円/楕円 25">
            <a:extLst>
              <a:ext uri="{FF2B5EF4-FFF2-40B4-BE49-F238E27FC236}">
                <a16:creationId xmlns:a16="http://schemas.microsoft.com/office/drawing/2014/main" id="{C8932960-C024-F24D-9FE8-8EE085F20558}"/>
              </a:ext>
            </a:extLst>
          </p:cNvPr>
          <p:cNvSpPr/>
          <p:nvPr/>
        </p:nvSpPr>
        <p:spPr>
          <a:xfrm>
            <a:off x="6400570" y="3350029"/>
            <a:ext cx="537956" cy="53795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C60D2A7D-7C4A-A44A-99F7-C292C912ECD1}"/>
              </a:ext>
            </a:extLst>
          </p:cNvPr>
          <p:cNvSpPr/>
          <p:nvPr/>
        </p:nvSpPr>
        <p:spPr>
          <a:xfrm>
            <a:off x="4998332" y="3362450"/>
            <a:ext cx="537956" cy="53795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FD6AD253-3E1D-9448-997C-EBF5FA45FF41}"/>
              </a:ext>
            </a:extLst>
          </p:cNvPr>
          <p:cNvSpPr/>
          <p:nvPr/>
        </p:nvSpPr>
        <p:spPr>
          <a:xfrm>
            <a:off x="3596096" y="3335141"/>
            <a:ext cx="537956" cy="537956"/>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a:extLst>
              <a:ext uri="{FF2B5EF4-FFF2-40B4-BE49-F238E27FC236}">
                <a16:creationId xmlns:a16="http://schemas.microsoft.com/office/drawing/2014/main" id="{89C7321C-725D-214E-A3FA-BBBA345DC890}"/>
              </a:ext>
            </a:extLst>
          </p:cNvPr>
          <p:cNvSpPr/>
          <p:nvPr/>
        </p:nvSpPr>
        <p:spPr>
          <a:xfrm>
            <a:off x="2194987" y="3335141"/>
            <a:ext cx="537956" cy="537956"/>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w="381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9604414A-ADF6-5C42-82D5-092B76448E21}"/>
              </a:ext>
            </a:extLst>
          </p:cNvPr>
          <p:cNvSpPr txBox="1"/>
          <p:nvPr/>
        </p:nvSpPr>
        <p:spPr>
          <a:xfrm>
            <a:off x="2011758" y="3981472"/>
            <a:ext cx="904414"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N.Kishi</a:t>
            </a:r>
            <a:endParaRPr kumimoji="1" lang="ja-JP" altLang="en-US" sz="1600" b="1">
              <a:latin typeface="Noto Sans CJK JP" panose="020B0500000000000000" pitchFamily="34" charset="-128"/>
              <a:ea typeface="Noto Sans CJK JP" panose="020B0500000000000000" pitchFamily="34" charset="-128"/>
            </a:endParaRPr>
          </a:p>
        </p:txBody>
      </p:sp>
      <p:sp>
        <p:nvSpPr>
          <p:cNvPr id="38" name="テキスト ボックス 37">
            <a:extLst>
              <a:ext uri="{FF2B5EF4-FFF2-40B4-BE49-F238E27FC236}">
                <a16:creationId xmlns:a16="http://schemas.microsoft.com/office/drawing/2014/main" id="{5A4C5F53-2B49-4B4C-9F36-B2377717AB30}"/>
              </a:ext>
            </a:extLst>
          </p:cNvPr>
          <p:cNvSpPr txBox="1"/>
          <p:nvPr/>
        </p:nvSpPr>
        <p:spPr>
          <a:xfrm>
            <a:off x="3211692" y="3981472"/>
            <a:ext cx="1306768"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S.Enomoto</a:t>
            </a:r>
            <a:endParaRPr kumimoji="1" lang="ja-JP" altLang="en-US" sz="1600" b="1">
              <a:latin typeface="Noto Sans CJK JP" panose="020B0500000000000000" pitchFamily="34" charset="-128"/>
              <a:ea typeface="Noto Sans CJK JP" panose="020B0500000000000000" pitchFamily="34" charset="-128"/>
            </a:endParaRPr>
          </a:p>
        </p:txBody>
      </p:sp>
      <p:sp>
        <p:nvSpPr>
          <p:cNvPr id="39" name="テキスト ボックス 38">
            <a:extLst>
              <a:ext uri="{FF2B5EF4-FFF2-40B4-BE49-F238E27FC236}">
                <a16:creationId xmlns:a16="http://schemas.microsoft.com/office/drawing/2014/main" id="{B867C975-CDD3-1D4F-889B-17CA06F77A8A}"/>
              </a:ext>
            </a:extLst>
          </p:cNvPr>
          <p:cNvSpPr txBox="1"/>
          <p:nvPr/>
        </p:nvSpPr>
        <p:spPr>
          <a:xfrm>
            <a:off x="4813980" y="3981472"/>
            <a:ext cx="917239"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H.Sano</a:t>
            </a:r>
            <a:endParaRPr kumimoji="1" lang="ja-JP" altLang="en-US" sz="1600" b="1">
              <a:latin typeface="Noto Sans CJK JP" panose="020B0500000000000000" pitchFamily="34" charset="-128"/>
              <a:ea typeface="Noto Sans CJK JP" panose="020B0500000000000000" pitchFamily="34" charset="-128"/>
            </a:endParaRPr>
          </a:p>
        </p:txBody>
      </p:sp>
      <p:sp>
        <p:nvSpPr>
          <p:cNvPr id="40" name="テキスト ボックス 39">
            <a:extLst>
              <a:ext uri="{FF2B5EF4-FFF2-40B4-BE49-F238E27FC236}">
                <a16:creationId xmlns:a16="http://schemas.microsoft.com/office/drawing/2014/main" id="{C6078CA8-48FB-4145-9C86-38BE00499503}"/>
              </a:ext>
            </a:extLst>
          </p:cNvPr>
          <p:cNvSpPr txBox="1"/>
          <p:nvPr/>
        </p:nvSpPr>
        <p:spPr>
          <a:xfrm>
            <a:off x="5934411" y="3981472"/>
            <a:ext cx="1470274" cy="338554"/>
          </a:xfrm>
          <a:prstGeom prst="rect">
            <a:avLst/>
          </a:prstGeom>
          <a:noFill/>
        </p:spPr>
        <p:txBody>
          <a:bodyPr wrap="none" rtlCol="0">
            <a:spAutoFit/>
          </a:bodyPr>
          <a:lstStyle/>
          <a:p>
            <a:pPr algn="ctr"/>
            <a:r>
              <a:rPr kumimoji="1" lang="en-US" altLang="ja-JP" sz="1600" b="1" dirty="0" err="1">
                <a:latin typeface="Noto Sans CJK JP" panose="020B0500000000000000" pitchFamily="34" charset="-128"/>
                <a:ea typeface="Noto Sans CJK JP" panose="020B0500000000000000" pitchFamily="34" charset="-128"/>
              </a:rPr>
              <a:t>H.Yamashita</a:t>
            </a:r>
            <a:endParaRPr kumimoji="1" lang="ja-JP" altLang="en-US" sz="1600" b="1">
              <a:latin typeface="Noto Sans CJK JP" panose="020B0500000000000000" pitchFamily="34" charset="-128"/>
              <a:ea typeface="Noto Sans CJK JP" panose="020B0500000000000000" pitchFamily="34" charset="-128"/>
            </a:endParaRPr>
          </a:p>
        </p:txBody>
      </p:sp>
    </p:spTree>
    <p:extLst>
      <p:ext uri="{BB962C8B-B14F-4D97-AF65-F5344CB8AC3E}">
        <p14:creationId xmlns:p14="http://schemas.microsoft.com/office/powerpoint/2010/main" val="1287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2565112"/>
            <a:ext cx="3741983"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アジェンダ</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2165002"/>
            <a:ext cx="3741983" cy="400110"/>
          </a:xfrm>
          <a:prstGeom prst="rect">
            <a:avLst/>
          </a:prstGeom>
          <a:noFill/>
        </p:spPr>
        <p:txBody>
          <a:bodyPr wrap="square" rtlCol="0">
            <a:spAutoFit/>
          </a:bodyPr>
          <a:lstStyle/>
          <a:p>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Agenda</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15" name="テキスト ボックス 14">
            <a:extLst>
              <a:ext uri="{FF2B5EF4-FFF2-40B4-BE49-F238E27FC236}">
                <a16:creationId xmlns:a16="http://schemas.microsoft.com/office/drawing/2014/main" id="{B141C8AF-B3F5-9C49-90AA-4161AFB1DFCA}"/>
              </a:ext>
            </a:extLst>
          </p:cNvPr>
          <p:cNvSpPr txBox="1"/>
          <p:nvPr/>
        </p:nvSpPr>
        <p:spPr>
          <a:xfrm>
            <a:off x="4571997" y="1465643"/>
            <a:ext cx="3741983" cy="2783711"/>
          </a:xfrm>
          <a:prstGeom prst="rect">
            <a:avLst/>
          </a:prstGeom>
          <a:noFill/>
        </p:spPr>
        <p:txBody>
          <a:bodyPr wrap="square" rtlCol="0">
            <a:spAutoFit/>
          </a:bodyPr>
          <a:lstStyle/>
          <a:p>
            <a:pPr>
              <a:lnSpc>
                <a:spcPct val="200000"/>
              </a:lnSpc>
            </a:pPr>
            <a:r>
              <a:rPr kumimoji="1" lang="ja-JP" altLang="en-US" b="1">
                <a:latin typeface="Noto Sans CJK JP Black" panose="020B0500000000000000" pitchFamily="34" charset="-128"/>
                <a:ea typeface="Noto Sans CJK JP Black" panose="020B0500000000000000" pitchFamily="34" charset="-128"/>
              </a:rPr>
              <a:t>開発環境についての説明</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独自実装機能についての説明</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クライアント目線の課題</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エンジニア目線のアプローチ</a:t>
            </a:r>
            <a:endParaRPr kumimoji="1" lang="en-US" altLang="ja-JP" b="1" dirty="0">
              <a:latin typeface="Noto Sans CJK JP Black" panose="020B0500000000000000" pitchFamily="34" charset="-128"/>
              <a:ea typeface="Noto Sans CJK JP Black" panose="020B0500000000000000" pitchFamily="34" charset="-128"/>
            </a:endParaRPr>
          </a:p>
          <a:p>
            <a:pPr>
              <a:lnSpc>
                <a:spcPct val="200000"/>
              </a:lnSpc>
            </a:pPr>
            <a:r>
              <a:rPr kumimoji="1" lang="ja-JP" altLang="en-US" b="1">
                <a:latin typeface="Noto Sans CJK JP Black" panose="020B0500000000000000" pitchFamily="34" charset="-128"/>
                <a:ea typeface="Noto Sans CJK JP Black" panose="020B0500000000000000" pitchFamily="34" charset="-128"/>
              </a:rPr>
              <a:t>デモ</a:t>
            </a:r>
          </a:p>
        </p:txBody>
      </p:sp>
    </p:spTree>
    <p:extLst>
      <p:ext uri="{BB962C8B-B14F-4D97-AF65-F5344CB8AC3E}">
        <p14:creationId xmlns:p14="http://schemas.microsoft.com/office/powerpoint/2010/main" val="25341238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8F9BD0FC-3C49-AB49-B00F-EAFAD0E2F56B}"/>
              </a:ext>
            </a:extLst>
          </p:cNvPr>
          <p:cNvSpPr txBox="1"/>
          <p:nvPr/>
        </p:nvSpPr>
        <p:spPr>
          <a:xfrm rot="20700000">
            <a:off x="1062196" y="5987301"/>
            <a:ext cx="1050288" cy="369332"/>
          </a:xfrm>
          <a:prstGeom prst="rect">
            <a:avLst/>
          </a:prstGeom>
          <a:noFill/>
        </p:spPr>
        <p:txBody>
          <a:bodyPr wrap="none" rtlCol="0">
            <a:spAutoFit/>
          </a:bodyPr>
          <a:lstStyle/>
          <a:p>
            <a:r>
              <a:rPr kumimoji="1" lang="ja-JP" altLang="en-US"/>
              <a:t>ざわっ</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BB36FEC9-8466-4E4B-A998-C0844262A051}"/>
              </a:ext>
            </a:extLst>
          </p:cNvPr>
          <p:cNvSpPr txBox="1"/>
          <p:nvPr/>
        </p:nvSpPr>
        <p:spPr>
          <a:xfrm rot="20700000">
            <a:off x="6609699" y="6408833"/>
            <a:ext cx="1050288" cy="369332"/>
          </a:xfrm>
          <a:prstGeom prst="rect">
            <a:avLst/>
          </a:prstGeom>
          <a:noFill/>
        </p:spPr>
        <p:txBody>
          <a:bodyPr wrap="none" rtlCol="0">
            <a:spAutoFit/>
          </a:bodyPr>
          <a:lstStyle/>
          <a:p>
            <a:r>
              <a:rPr kumimoji="1" lang="ja-JP" altLang="en-US"/>
              <a:t>ざわっ</a:t>
            </a:r>
            <a:r>
              <a:rPr kumimoji="1" lang="en-US" altLang="ja-JP" dirty="0"/>
              <a:t>…</a:t>
            </a:r>
            <a:endParaRPr kumimoji="1" lang="ja-JP" altLang="en-US"/>
          </a:p>
        </p:txBody>
      </p:sp>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3741983"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開発環境について</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About development environment</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7" name="テキスト ボックス 6">
            <a:extLst>
              <a:ext uri="{FF2B5EF4-FFF2-40B4-BE49-F238E27FC236}">
                <a16:creationId xmlns:a16="http://schemas.microsoft.com/office/drawing/2014/main" id="{28F951D8-0DC9-504F-BF23-6E58D8A7934E}"/>
              </a:ext>
            </a:extLst>
          </p:cNvPr>
          <p:cNvSpPr txBox="1"/>
          <p:nvPr/>
        </p:nvSpPr>
        <p:spPr>
          <a:xfrm>
            <a:off x="1252046" y="118178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macOS 10.13, 10.14</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8" name="テキスト ボックス 7">
            <a:extLst>
              <a:ext uri="{FF2B5EF4-FFF2-40B4-BE49-F238E27FC236}">
                <a16:creationId xmlns:a16="http://schemas.microsoft.com/office/drawing/2014/main" id="{7DEAD76F-54BB-8C4C-91EF-7200B0A439B0}"/>
              </a:ext>
            </a:extLst>
          </p:cNvPr>
          <p:cNvSpPr txBox="1"/>
          <p:nvPr/>
        </p:nvSpPr>
        <p:spPr>
          <a:xfrm>
            <a:off x="1252045" y="174950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HTML5, CSS3</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9" name="テキスト ボックス 8">
            <a:extLst>
              <a:ext uri="{FF2B5EF4-FFF2-40B4-BE49-F238E27FC236}">
                <a16:creationId xmlns:a16="http://schemas.microsoft.com/office/drawing/2014/main" id="{909D607F-B5BB-1748-A4EA-0C47319A6553}"/>
              </a:ext>
            </a:extLst>
          </p:cNvPr>
          <p:cNvSpPr txBox="1"/>
          <p:nvPr/>
        </p:nvSpPr>
        <p:spPr>
          <a:xfrm>
            <a:off x="1252044" y="2317223"/>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JavaScript ES5</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10" name="テキスト ボックス 9">
            <a:extLst>
              <a:ext uri="{FF2B5EF4-FFF2-40B4-BE49-F238E27FC236}">
                <a16:creationId xmlns:a16="http://schemas.microsoft.com/office/drawing/2014/main" id="{D1C857E4-D6EC-6446-A615-B205B3B7D983}"/>
              </a:ext>
            </a:extLst>
          </p:cNvPr>
          <p:cNvSpPr txBox="1"/>
          <p:nvPr/>
        </p:nvSpPr>
        <p:spPr>
          <a:xfrm>
            <a:off x="1252040" y="2878844"/>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Python3</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11" name="テキスト ボックス 10">
            <a:extLst>
              <a:ext uri="{FF2B5EF4-FFF2-40B4-BE49-F238E27FC236}">
                <a16:creationId xmlns:a16="http://schemas.microsoft.com/office/drawing/2014/main" id="{49FE8312-4AC1-FE44-989C-A1973B382B63}"/>
              </a:ext>
            </a:extLst>
          </p:cNvPr>
          <p:cNvSpPr txBox="1"/>
          <p:nvPr/>
        </p:nvSpPr>
        <p:spPr>
          <a:xfrm>
            <a:off x="1252040" y="3448391"/>
            <a:ext cx="3741983" cy="567720"/>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Flask1.0.2</a:t>
            </a:r>
            <a:endParaRPr kumimoji="1" lang="ja-JP" altLang="en-US">
              <a:latin typeface="Consolas" panose="020B0609020204030204" pitchFamily="49" charset="0"/>
              <a:ea typeface="Noto Sans CJK JP Light" panose="020B0300000000000000" pitchFamily="34" charset="-128"/>
              <a:cs typeface="Consolas" panose="020B0609020204030204" pitchFamily="49" charset="0"/>
            </a:endParaRPr>
          </a:p>
        </p:txBody>
      </p:sp>
      <p:sp>
        <p:nvSpPr>
          <p:cNvPr id="2" name="正方形/長方形 1">
            <a:extLst>
              <a:ext uri="{FF2B5EF4-FFF2-40B4-BE49-F238E27FC236}">
                <a16:creationId xmlns:a16="http://schemas.microsoft.com/office/drawing/2014/main" id="{9D243F36-CD64-6546-BE09-B3FC7263B0E4}"/>
              </a:ext>
            </a:extLst>
          </p:cNvPr>
          <p:cNvSpPr/>
          <p:nvPr/>
        </p:nvSpPr>
        <p:spPr>
          <a:xfrm>
            <a:off x="4930710" y="2736167"/>
            <a:ext cx="2961250" cy="2732716"/>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375FAA2F-6E9F-5F48-BC48-A4B9D92C0294}"/>
              </a:ext>
            </a:extLst>
          </p:cNvPr>
          <p:cNvSpPr txBox="1"/>
          <p:nvPr/>
        </p:nvSpPr>
        <p:spPr>
          <a:xfrm>
            <a:off x="5132780" y="2881096"/>
            <a:ext cx="2557110" cy="338554"/>
          </a:xfrm>
          <a:prstGeom prst="rect">
            <a:avLst/>
          </a:prstGeom>
          <a:noFill/>
        </p:spPr>
        <p:txBody>
          <a:bodyPr wrap="none" rtlCol="0">
            <a:spAutoFit/>
          </a:bodyPr>
          <a:lstStyle/>
          <a:p>
            <a:pPr algn="ctr"/>
            <a:r>
              <a:rPr kumimoji="1" lang="ja-JP" altLang="en-US" sz="1600" b="1">
                <a:latin typeface="Noto Sans CJK JP" panose="020B0500000000000000" pitchFamily="34" charset="-128"/>
                <a:ea typeface="Noto Sans CJK JP" panose="020B0500000000000000" pitchFamily="34" charset="-128"/>
              </a:rPr>
              <a:t>なぜ</a:t>
            </a:r>
            <a:r>
              <a:rPr kumimoji="1" lang="en-US" altLang="ja-JP" sz="1600" b="1" dirty="0">
                <a:latin typeface="Noto Sans CJK JP" panose="020B0500000000000000" pitchFamily="34" charset="-128"/>
                <a:ea typeface="Noto Sans CJK JP" panose="020B0500000000000000" pitchFamily="34" charset="-128"/>
              </a:rPr>
              <a:t>Python</a:t>
            </a:r>
            <a:r>
              <a:rPr kumimoji="1" lang="ja-JP" altLang="en-US" sz="1600" b="1">
                <a:latin typeface="Noto Sans CJK JP" panose="020B0500000000000000" pitchFamily="34" charset="-128"/>
                <a:ea typeface="Noto Sans CJK JP" panose="020B0500000000000000" pitchFamily="34" charset="-128"/>
              </a:rPr>
              <a:t>を使ったのか</a:t>
            </a:r>
          </a:p>
        </p:txBody>
      </p:sp>
      <p:sp>
        <p:nvSpPr>
          <p:cNvPr id="14" name="テキスト ボックス 13">
            <a:extLst>
              <a:ext uri="{FF2B5EF4-FFF2-40B4-BE49-F238E27FC236}">
                <a16:creationId xmlns:a16="http://schemas.microsoft.com/office/drawing/2014/main" id="{E07620C2-ED9B-6841-8A38-03B3031850FB}"/>
              </a:ext>
            </a:extLst>
          </p:cNvPr>
          <p:cNvSpPr txBox="1"/>
          <p:nvPr/>
        </p:nvSpPr>
        <p:spPr>
          <a:xfrm>
            <a:off x="5132780" y="3256295"/>
            <a:ext cx="2557109" cy="1815882"/>
          </a:xfrm>
          <a:prstGeom prst="rect">
            <a:avLst/>
          </a:prstGeom>
          <a:noFill/>
        </p:spPr>
        <p:txBody>
          <a:bodyPr wrap="square" rtlCol="0">
            <a:spAutoFit/>
          </a:bodyPr>
          <a:lstStyle/>
          <a:p>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PHP</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の方がデータベースの操作は行いやすいのが、文字列処理などは</a:t>
            </a:r>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Python</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の方が容易に実装ができ、今後機械学習を用いた検索を実装することになっても言語間のトラブルがなくなる</a:t>
            </a:r>
            <a:r>
              <a:rPr kumimoji="1" lang="en-US" altLang="ja-JP" sz="1400" dirty="0">
                <a:solidFill>
                  <a:schemeClr val="tx1">
                    <a:lumMod val="50000"/>
                    <a:lumOff val="50000"/>
                  </a:schemeClr>
                </a:solidFill>
                <a:latin typeface="Noto Sans CJK JP Light" panose="020B0300000000000000" pitchFamily="34" charset="-128"/>
                <a:ea typeface="Noto Sans CJK JP Light" panose="020B0300000000000000" pitchFamily="34" charset="-128"/>
              </a:rPr>
              <a:t>…</a:t>
            </a:r>
            <a:r>
              <a:rPr kumimoji="1" lang="ja-JP" altLang="en-US" sz="1400">
                <a:solidFill>
                  <a:schemeClr val="tx1">
                    <a:lumMod val="50000"/>
                    <a:lumOff val="50000"/>
                  </a:schemeClr>
                </a:solidFill>
                <a:latin typeface="Noto Sans CJK JP Light" panose="020B0300000000000000" pitchFamily="34" charset="-128"/>
                <a:ea typeface="Noto Sans CJK JP Light" panose="020B0300000000000000" pitchFamily="34" charset="-128"/>
              </a:rPr>
              <a:t>と実務経験のある誰かが言ってました。</a:t>
            </a:r>
          </a:p>
        </p:txBody>
      </p:sp>
    </p:spTree>
    <p:extLst>
      <p:ext uri="{BB962C8B-B14F-4D97-AF65-F5344CB8AC3E}">
        <p14:creationId xmlns:p14="http://schemas.microsoft.com/office/powerpoint/2010/main" val="2020967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1.11111E-6 -0.00444 L -0.00469 -1.135 " pathEditMode="relative" rAng="0" ptsTypes="AA">
                                      <p:cBhvr>
                                        <p:cTn id="17" dur="2000" fill="hold"/>
                                        <p:tgtEl>
                                          <p:spTgt spid="4"/>
                                        </p:tgtEl>
                                        <p:attrNameLst>
                                          <p:attrName>ppt_x</p:attrName>
                                          <p:attrName>ppt_y</p:attrName>
                                        </p:attrNameLst>
                                      </p:cBhvr>
                                      <p:rCtr x="-243" y="-56528"/>
                                    </p:animMotion>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1.66667E-6 -0.00444 L -0.00538 -1.31889 " pathEditMode="relative" rAng="0" ptsTypes="AA">
                                      <p:cBhvr>
                                        <p:cTn id="21" dur="2000" fill="hold"/>
                                        <p:tgtEl>
                                          <p:spTgt spid="17"/>
                                        </p:tgtEl>
                                        <p:attrNameLst>
                                          <p:attrName>ppt_x</p:attrName>
                                          <p:attrName>ppt_y</p:attrName>
                                        </p:attrNameLst>
                                      </p:cBhvr>
                                      <p:rCtr x="-278" y="-65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2" grpId="0" animBg="1"/>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独自実装機能について</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About original implementation function</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AAC3EFE4-4698-0F4C-ABC1-4AC62B7A47B1}"/>
              </a:ext>
            </a:extLst>
          </p:cNvPr>
          <p:cNvSpPr txBox="1"/>
          <p:nvPr/>
        </p:nvSpPr>
        <p:spPr>
          <a:xfrm>
            <a:off x="1252046" y="1181848"/>
            <a:ext cx="3741983" cy="567591"/>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レスポンシブ</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WEB</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デザインの採用</a:t>
            </a:r>
          </a:p>
        </p:txBody>
      </p:sp>
      <p:sp>
        <p:nvSpPr>
          <p:cNvPr id="7" name="テキスト ボックス 6">
            <a:extLst>
              <a:ext uri="{FF2B5EF4-FFF2-40B4-BE49-F238E27FC236}">
                <a16:creationId xmlns:a16="http://schemas.microsoft.com/office/drawing/2014/main" id="{657E9B07-FD39-704F-9B77-73F9FF46BD9E}"/>
              </a:ext>
            </a:extLst>
          </p:cNvPr>
          <p:cNvSpPr txBox="1"/>
          <p:nvPr/>
        </p:nvSpPr>
        <p:spPr>
          <a:xfrm>
            <a:off x="1252045" y="1749567"/>
            <a:ext cx="4107746" cy="567591"/>
          </a:xfrm>
          <a:prstGeom prst="rect">
            <a:avLst/>
          </a:prstGeom>
          <a:noFill/>
        </p:spPr>
        <p:txBody>
          <a:bodyPr wrap="square" rtlCol="0" anchor="ctr">
            <a:spAutoFit/>
          </a:bodyPr>
          <a:lstStyle/>
          <a:p>
            <a:pPr>
              <a:lnSpc>
                <a:spcPct val="200000"/>
              </a:lnSpc>
            </a:pP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つのテキストボックスで検索を完結</a:t>
            </a:r>
          </a:p>
        </p:txBody>
      </p:sp>
      <p:sp>
        <p:nvSpPr>
          <p:cNvPr id="8" name="テキスト ボックス 7">
            <a:extLst>
              <a:ext uri="{FF2B5EF4-FFF2-40B4-BE49-F238E27FC236}">
                <a16:creationId xmlns:a16="http://schemas.microsoft.com/office/drawing/2014/main" id="{6F706447-C94A-1A4A-9EE9-E4493803AD1F}"/>
              </a:ext>
            </a:extLst>
          </p:cNvPr>
          <p:cNvSpPr txBox="1"/>
          <p:nvPr/>
        </p:nvSpPr>
        <p:spPr>
          <a:xfrm>
            <a:off x="1252044" y="2317223"/>
            <a:ext cx="3741983" cy="567720"/>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検索速度・表示速度の向上</a:t>
            </a:r>
          </a:p>
        </p:txBody>
      </p:sp>
      <p:sp>
        <p:nvSpPr>
          <p:cNvPr id="11" name="テキスト ボックス 10">
            <a:extLst>
              <a:ext uri="{FF2B5EF4-FFF2-40B4-BE49-F238E27FC236}">
                <a16:creationId xmlns:a16="http://schemas.microsoft.com/office/drawing/2014/main" id="{FAF44604-4DDB-9C46-907D-0D4482302F4A}"/>
              </a:ext>
            </a:extLst>
          </p:cNvPr>
          <p:cNvSpPr txBox="1"/>
          <p:nvPr/>
        </p:nvSpPr>
        <p:spPr>
          <a:xfrm>
            <a:off x="1252043" y="2880639"/>
            <a:ext cx="3741983" cy="567720"/>
          </a:xfrm>
          <a:prstGeom prst="rect">
            <a:avLst/>
          </a:prstGeom>
          <a:noFill/>
        </p:spPr>
        <p:txBody>
          <a:bodyPr wrap="square" rtlCol="0" anchor="ctr">
            <a:spAutoFit/>
          </a:bodyPr>
          <a:lstStyle/>
          <a:p>
            <a:pPr>
              <a:lnSpc>
                <a:spcPct val="200000"/>
              </a:lnSpc>
            </a:pP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画像保存機能</a:t>
            </a:r>
          </a:p>
        </p:txBody>
      </p:sp>
    </p:spTree>
    <p:extLst>
      <p:ext uri="{BB962C8B-B14F-4D97-AF65-F5344CB8AC3E}">
        <p14:creationId xmlns:p14="http://schemas.microsoft.com/office/powerpoint/2010/main" val="320267687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クライアント目線での課題</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Issues from client‘s point of view</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90106EC5-982F-ED49-A480-B060BBAEEBC4}"/>
              </a:ext>
            </a:extLst>
          </p:cNvPr>
          <p:cNvSpPr txBox="1"/>
          <p:nvPr/>
        </p:nvSpPr>
        <p:spPr>
          <a:xfrm>
            <a:off x="1252045" y="1181848"/>
            <a:ext cx="6639905" cy="2862322"/>
          </a:xfrm>
          <a:prstGeom prst="rect">
            <a:avLst/>
          </a:prstGeom>
          <a:noFill/>
        </p:spPr>
        <p:txBody>
          <a:bodyPr wrap="square" rtlCol="0" anchor="t">
            <a:spAutoFit/>
          </a:bodyPr>
          <a:lstStyle/>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もしサービスとして運営するならば、スマートフォンユーザがコアとなるだろうと推測し、フラットデザイン・レスポンシブデザイン・画像保存ボタンの実装を決断</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マージンを取ることで</a:t>
            </a:r>
            <a:r>
              <a:rPr kumimoji="1" lang="en-US" altLang="ja-JP" dirty="0" err="1">
                <a:latin typeface="Consolas" panose="020B0609020204030204" pitchFamily="49" charset="0"/>
                <a:ea typeface="Noto Sans CJK JP Light" panose="020B0300000000000000" pitchFamily="34" charset="-128"/>
                <a:cs typeface="Consolas" panose="020B0609020204030204" pitchFamily="49" charset="0"/>
              </a:rPr>
              <a:t>iPhoneX</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などのデバイスのセーフエリアにも対応。</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つのテキストボックスで複数のキーワードを条件的に検索させることにより、ブラウザの検索エンジンと同じような感覚で使用できる</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p:txBody>
      </p:sp>
    </p:spTree>
    <p:extLst>
      <p:ext uri="{BB962C8B-B14F-4D97-AF65-F5344CB8AC3E}">
        <p14:creationId xmlns:p14="http://schemas.microsoft.com/office/powerpoint/2010/main" val="381126426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C1E5945B-6C6E-5640-8F41-2CDFE91A4244}"/>
              </a:ext>
            </a:extLst>
          </p:cNvPr>
          <p:cNvSpPr/>
          <p:nvPr/>
        </p:nvSpPr>
        <p:spPr>
          <a:xfrm>
            <a:off x="-2" y="-1"/>
            <a:ext cx="9144002"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CE822C78-A9D8-9D42-9A94-5ED51D8FF003}"/>
              </a:ext>
            </a:extLst>
          </p:cNvPr>
          <p:cNvSpPr txBox="1"/>
          <p:nvPr/>
        </p:nvSpPr>
        <p:spPr>
          <a:xfrm>
            <a:off x="830016" y="440434"/>
            <a:ext cx="7483962" cy="584775"/>
          </a:xfrm>
          <a:prstGeom prst="rect">
            <a:avLst/>
          </a:prstGeom>
          <a:noFill/>
        </p:spPr>
        <p:txBody>
          <a:bodyPr wrap="square" rtlCol="0">
            <a:spAutoFit/>
          </a:bodyPr>
          <a:lstStyle/>
          <a:p>
            <a:r>
              <a:rPr kumimoji="1" lang="ja-JP" altLang="en-US" sz="3200" b="1">
                <a:latin typeface="Noto Sans CJK JP Black" panose="020B0500000000000000" pitchFamily="34" charset="-128"/>
                <a:ea typeface="Noto Sans CJK JP Black" panose="020B0500000000000000" pitchFamily="34" charset="-128"/>
              </a:rPr>
              <a:t>エンジニアとしてのアプローチ</a:t>
            </a:r>
          </a:p>
        </p:txBody>
      </p:sp>
      <p:sp>
        <p:nvSpPr>
          <p:cNvPr id="20" name="テキスト ボックス 19">
            <a:extLst>
              <a:ext uri="{FF2B5EF4-FFF2-40B4-BE49-F238E27FC236}">
                <a16:creationId xmlns:a16="http://schemas.microsoft.com/office/drawing/2014/main" id="{3B570837-F6FD-BE44-AE7A-F9CD39642064}"/>
              </a:ext>
            </a:extLst>
          </p:cNvPr>
          <p:cNvSpPr txBox="1"/>
          <p:nvPr/>
        </p:nvSpPr>
        <p:spPr>
          <a:xfrm>
            <a:off x="830017" y="0"/>
            <a:ext cx="7483962" cy="505138"/>
          </a:xfrm>
          <a:prstGeom prst="rect">
            <a:avLst/>
          </a:prstGeom>
          <a:noFill/>
        </p:spPr>
        <p:txBody>
          <a:bodyPr wrap="square" rtlCol="0">
            <a:spAutoFit/>
          </a:bodyPr>
          <a:lstStyle/>
          <a:p>
            <a:pPr>
              <a:lnSpc>
                <a:spcPct val="150000"/>
              </a:lnSpc>
            </a:pPr>
            <a:r>
              <a:rPr kumimoji="1" lang="en-US" altLang="ja-JP" sz="2000" b="1" dirty="0">
                <a:solidFill>
                  <a:schemeClr val="bg1">
                    <a:lumMod val="65000"/>
                  </a:schemeClr>
                </a:solidFill>
                <a:latin typeface="Noto Sans CJK JP Black" panose="020B0500000000000000" pitchFamily="34" charset="-128"/>
                <a:ea typeface="Noto Sans CJK JP Black" panose="020B0500000000000000" pitchFamily="34" charset="-128"/>
              </a:rPr>
              <a:t>Approach as an Engineer</a:t>
            </a:r>
            <a:endParaRPr kumimoji="1" lang="ja-JP" altLang="en-US" sz="2000" b="1">
              <a:solidFill>
                <a:schemeClr val="bg1">
                  <a:lumMod val="65000"/>
                </a:schemeClr>
              </a:solidFill>
              <a:latin typeface="Noto Sans CJK JP Black" panose="020B0500000000000000" pitchFamily="34" charset="-128"/>
              <a:ea typeface="Noto Sans CJK JP Black" panose="020B0500000000000000" pitchFamily="34" charset="-128"/>
            </a:endParaRPr>
          </a:p>
        </p:txBody>
      </p:sp>
      <p:sp>
        <p:nvSpPr>
          <p:cNvPr id="6" name="テキスト ボックス 5">
            <a:extLst>
              <a:ext uri="{FF2B5EF4-FFF2-40B4-BE49-F238E27FC236}">
                <a16:creationId xmlns:a16="http://schemas.microsoft.com/office/drawing/2014/main" id="{FF65F204-6F3F-7B48-AC03-7403DDAB9BD3}"/>
              </a:ext>
            </a:extLst>
          </p:cNvPr>
          <p:cNvSpPr txBox="1"/>
          <p:nvPr/>
        </p:nvSpPr>
        <p:spPr>
          <a:xfrm>
            <a:off x="1252045" y="1181848"/>
            <a:ext cx="6639905" cy="3139321"/>
          </a:xfrm>
          <a:prstGeom prst="rect">
            <a:avLst/>
          </a:prstGeom>
          <a:noFill/>
        </p:spPr>
        <p:txBody>
          <a:bodyPr wrap="square" rtlCol="0" anchor="t">
            <a:spAutoFit/>
          </a:bodyPr>
          <a:lstStyle/>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検索速度を向上させるため、検索母体のデータをキーワード毎にファイル分けをし、不要なデータを検索しないようにした。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表示速度を向上させるため、表示は</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度に最大</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100</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件しか表示させないようにした。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a:p>
            <a:r>
              <a:rPr kumimoji="1" lang="ja-JP" altLang="en-US">
                <a:latin typeface="Consolas" panose="020B0609020204030204" pitchFamily="49" charset="0"/>
                <a:ea typeface="Noto Sans CJK JP Light" panose="020B0300000000000000" pitchFamily="34" charset="-128"/>
                <a:cs typeface="Consolas" panose="020B0609020204030204" pitchFamily="49" charset="0"/>
              </a:rPr>
              <a:t>本案件はデータベースを使う規模ではないので、</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jQuery + </a:t>
            </a:r>
            <a:r>
              <a:rPr kumimoji="1" lang="en-US" altLang="ja-JP" dirty="0" err="1">
                <a:latin typeface="Consolas" panose="020B0609020204030204" pitchFamily="49" charset="0"/>
                <a:ea typeface="Noto Sans CJK JP Light" panose="020B0300000000000000" pitchFamily="34" charset="-128"/>
                <a:cs typeface="Consolas" panose="020B0609020204030204" pitchFamily="49" charset="0"/>
              </a:rPr>
              <a:t>localStorage</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でダークテーマを管理しようと考えたが、フロントエンドでのレンダリングだと</a:t>
            </a:r>
            <a:r>
              <a:rPr kumimoji="1" lang="en-US" altLang="ja-JP" dirty="0">
                <a:latin typeface="Consolas" panose="020B0609020204030204" pitchFamily="49" charset="0"/>
                <a:ea typeface="Noto Sans CJK JP Light" panose="020B0300000000000000" pitchFamily="34" charset="-128"/>
                <a:cs typeface="Consolas" panose="020B0609020204030204" pitchFamily="49" charset="0"/>
              </a:rPr>
              <a:t>HTML</a:t>
            </a:r>
            <a:r>
              <a:rPr kumimoji="1" lang="ja-JP" altLang="en-US">
                <a:latin typeface="Consolas" panose="020B0609020204030204" pitchFamily="49" charset="0"/>
                <a:ea typeface="Noto Sans CJK JP Light" panose="020B0300000000000000" pitchFamily="34" charset="-128"/>
                <a:cs typeface="Consolas" panose="020B0609020204030204" pitchFamily="49" charset="0"/>
              </a:rPr>
              <a:t>が読み込まれた地点でチラツキが生まれるため、パラメータはサーバーサイドで管理した。</a:t>
            </a:r>
            <a:endParaRPr kumimoji="1" lang="en-US" altLang="ja-JP" dirty="0">
              <a:latin typeface="Consolas" panose="020B0609020204030204" pitchFamily="49" charset="0"/>
              <a:ea typeface="Noto Sans CJK JP Light" panose="020B0300000000000000" pitchFamily="34" charset="-128"/>
              <a:cs typeface="Consolas" panose="020B0609020204030204" pitchFamily="49" charset="0"/>
            </a:endParaRPr>
          </a:p>
        </p:txBody>
      </p:sp>
    </p:spTree>
    <p:extLst>
      <p:ext uri="{BB962C8B-B14F-4D97-AF65-F5344CB8AC3E}">
        <p14:creationId xmlns:p14="http://schemas.microsoft.com/office/powerpoint/2010/main" val="987211688"/>
      </p:ext>
    </p:extLst>
  </p:cSld>
  <p:clrMapOvr>
    <a:masterClrMapping/>
  </p:clrMapOvr>
  <p:transition spd="slow">
    <p:push dir="u"/>
  </p:transition>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TotalTime>
  <Words>357</Words>
  <Application>Microsoft Macintosh PowerPoint</Application>
  <PresentationFormat>画面に合わせる (16:10)</PresentationFormat>
  <Paragraphs>51</Paragraphs>
  <Slides>6</Slides>
  <Notes>6</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vt:i4>
      </vt:variant>
    </vt:vector>
  </HeadingPairs>
  <TitlesOfParts>
    <vt:vector size="15" baseType="lpstr">
      <vt:lpstr>Noto Sans CJK JP</vt:lpstr>
      <vt:lpstr>Noto Sans CJK JP Black</vt:lpstr>
      <vt:lpstr>Noto Sans CJK JP Light</vt:lpstr>
      <vt:lpstr>游ゴシック</vt:lpstr>
      <vt:lpstr>Arial</vt:lpstr>
      <vt:lpstr>Calibri</vt:lpstr>
      <vt:lpstr>Calibri Light</vt:lpstr>
      <vt:lpstr>Consolas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KISHI NORIKI</dc:creator>
  <cp:lastModifiedBy>KISHI NORIKI</cp:lastModifiedBy>
  <cp:revision>13</cp:revision>
  <dcterms:created xsi:type="dcterms:W3CDTF">2019-07-11T11:57:53Z</dcterms:created>
  <dcterms:modified xsi:type="dcterms:W3CDTF">2019-07-19T07:22:10Z</dcterms:modified>
</cp:coreProperties>
</file>